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42" r:id="rId2"/>
    <p:sldId id="345" r:id="rId3"/>
    <p:sldId id="343" r:id="rId4"/>
    <p:sldId id="344" r:id="rId5"/>
    <p:sldId id="346" r:id="rId6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9" userDrawn="1">
          <p15:clr>
            <a:srgbClr val="A4A3A4"/>
          </p15:clr>
        </p15:guide>
        <p15:guide id="2" pos="2903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pos="295" userDrawn="1">
          <p15:clr>
            <a:srgbClr val="A4A3A4"/>
          </p15:clr>
        </p15:guide>
        <p15:guide id="5" pos="54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FFFF"/>
    <a:srgbClr val="404040"/>
    <a:srgbClr val="DA0000"/>
    <a:srgbClr val="FF0014"/>
    <a:srgbClr val="DA0020"/>
    <a:srgbClr val="939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50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124" y="44"/>
      </p:cViewPr>
      <p:guideLst>
        <p:guide orient="horz" pos="1139"/>
        <p:guide pos="2903"/>
        <p:guide orient="horz" pos="2160"/>
        <p:guide pos="295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149"/>
    </p:cViewPr>
  </p:sorterViewPr>
  <p:notesViewPr>
    <p:cSldViewPr snapToGrid="0" snapToObjects="1">
      <p:cViewPr varScale="1">
        <p:scale>
          <a:sx n="85" d="100"/>
          <a:sy n="85" d="100"/>
        </p:scale>
        <p:origin x="-3834" y="-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4D956-E596-4470-9FEC-C5AE43D992A0}" type="datetimeFigureOut">
              <a:rPr lang="de-CH" smtClean="0"/>
              <a:pPr/>
              <a:t>30.09.2020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1C052-7094-4360-81DE-F4EE70FB3CAF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77232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CAA3A-61E2-441D-8EF6-615735FA4F67}" type="datetimeFigureOut">
              <a:rPr lang="de-CH" smtClean="0"/>
              <a:pPr/>
              <a:t>30.09.2020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D550C-5DB2-4B1B-97E5-4A760016D786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14068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 b="0">
                <a:solidFill>
                  <a:srgbClr val="DA0020"/>
                </a:solidFill>
              </a:defRPr>
            </a:lvl1pPr>
          </a:lstStyle>
          <a:p>
            <a:r>
              <a:rPr lang="de-CH" dirty="0"/>
              <a:t>Referat-Titel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/>
              <a:t>Vorname Name, Funktion/Titel                                            Anlass                                                                                         Datum: XX. Monat 20XX</a:t>
            </a:r>
            <a:endParaRPr lang="de-DE" dirty="0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9593"/>
            <a:ext cx="2601440" cy="1228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uppieren 12"/>
          <p:cNvGrpSpPr/>
          <p:nvPr userDrawn="1"/>
        </p:nvGrpSpPr>
        <p:grpSpPr>
          <a:xfrm>
            <a:off x="685800" y="5889481"/>
            <a:ext cx="7778113" cy="632379"/>
            <a:chOff x="685800" y="5889481"/>
            <a:chExt cx="7778113" cy="632379"/>
          </a:xfrm>
        </p:grpSpPr>
        <p:pic>
          <p:nvPicPr>
            <p:cNvPr id="14" name="Grafik 13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416" b="19396"/>
            <a:stretch/>
          </p:blipFill>
          <p:spPr>
            <a:xfrm>
              <a:off x="2139572" y="5921963"/>
              <a:ext cx="2931519" cy="599897"/>
            </a:xfrm>
            <a:prstGeom prst="rect">
              <a:avLst/>
            </a:prstGeom>
          </p:spPr>
        </p:pic>
        <p:pic>
          <p:nvPicPr>
            <p:cNvPr id="15" name="Grafik 14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" y="6057900"/>
              <a:ext cx="1444128" cy="432422"/>
            </a:xfrm>
            <a:prstGeom prst="rect">
              <a:avLst/>
            </a:prstGeom>
          </p:spPr>
        </p:pic>
        <p:pic>
          <p:nvPicPr>
            <p:cNvPr id="16" name="Grafik 1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1825" y="5889481"/>
              <a:ext cx="1482088" cy="625687"/>
            </a:xfrm>
            <a:prstGeom prst="rect">
              <a:avLst/>
            </a:prstGeom>
          </p:spPr>
        </p:pic>
        <p:pic>
          <p:nvPicPr>
            <p:cNvPr id="17" name="Grafik 16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026" y="5921963"/>
              <a:ext cx="1497395" cy="5969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457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ln w="3175" cmpd="sng">
            <a:solidFill>
              <a:srgbClr val="DA0000">
                <a:alpha val="0"/>
              </a:srgbClr>
            </a:solidFill>
          </a:ln>
        </p:spPr>
        <p:txBody>
          <a:bodyPr/>
          <a:lstStyle>
            <a:lvl1pPr algn="l">
              <a:defRPr>
                <a:solidFill>
                  <a:srgbClr val="DA0020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0F6C6-4EB5-42CD-8649-8CDA53F9B1BE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6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756150"/>
          </a:xfrm>
          <a:prstGeom prst="rect">
            <a:avLst/>
          </a:prstGeom>
        </p:spPr>
        <p:txBody>
          <a:bodyPr/>
          <a:lstStyle>
            <a:lvl1pPr marL="342000" indent="-342000">
              <a:buClr>
                <a:srgbClr val="DA0020"/>
              </a:buClr>
              <a:buFont typeface="Arial"/>
              <a:buChar char="•"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rgbClr val="DA0020"/>
              </a:buCl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rgbClr val="DA0020"/>
              </a:buCl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rgbClr val="FF0014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rgbClr val="FF0014"/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de-DE" dirty="0"/>
              <a:t>Text- 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cxnSp>
        <p:nvCxnSpPr>
          <p:cNvPr id="9" name="Gerade Verbindung 8"/>
          <p:cNvCxnSpPr/>
          <p:nvPr userDrawn="1"/>
        </p:nvCxnSpPr>
        <p:spPr>
          <a:xfrm flipV="1">
            <a:off x="457200" y="1427163"/>
            <a:ext cx="8229600" cy="1"/>
          </a:xfrm>
          <a:prstGeom prst="line">
            <a:avLst/>
          </a:prstGeom>
          <a:ln w="19050">
            <a:solidFill>
              <a:srgbClr val="DA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74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9593"/>
            <a:ext cx="2601440" cy="1228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793875"/>
          </a:xfrm>
        </p:spPr>
        <p:txBody>
          <a:bodyPr>
            <a:normAutofit/>
          </a:bodyPr>
          <a:lstStyle>
            <a:lvl1pPr algn="ctr">
              <a:defRPr sz="3200" b="0">
                <a:solidFill>
                  <a:srgbClr val="DA0020"/>
                </a:solidFill>
              </a:defRPr>
            </a:lvl1pPr>
          </a:lstStyle>
          <a:p>
            <a:r>
              <a:rPr lang="de-CH" dirty="0"/>
              <a:t>Dank</a:t>
            </a:r>
            <a:br>
              <a:rPr lang="de-CH" dirty="0"/>
            </a:br>
            <a:r>
              <a:rPr lang="de-CH" dirty="0"/>
              <a:t>Fragen</a:t>
            </a:r>
            <a:endParaRPr lang="de-DE" dirty="0"/>
          </a:p>
        </p:txBody>
      </p:sp>
      <p:sp>
        <p:nvSpPr>
          <p:cNvPr id="12" name="Textfeld 11"/>
          <p:cNvSpPr txBox="1"/>
          <p:nvPr userDrawn="1"/>
        </p:nvSpPr>
        <p:spPr>
          <a:xfrm>
            <a:off x="1" y="4611139"/>
            <a:ext cx="91439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Wir danken unseren Partnern und Sponsoren</a:t>
            </a:r>
          </a:p>
          <a:p>
            <a:pPr algn="ctr"/>
            <a:r>
              <a:rPr lang="de-CH" sz="2400" kern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Calibri"/>
                <a:cs typeface="+mn-cs"/>
              </a:rPr>
              <a:t>Nous </a:t>
            </a:r>
            <a:r>
              <a:rPr lang="de-CH" sz="2400" kern="1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Calibri"/>
                <a:cs typeface="+mn-cs"/>
              </a:rPr>
              <a:t>remercions</a:t>
            </a:r>
            <a:r>
              <a:rPr lang="de-CH" sz="2400" kern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Calibri"/>
                <a:cs typeface="+mn-cs"/>
              </a:rPr>
              <a:t> nos </a:t>
            </a:r>
            <a:r>
              <a:rPr lang="de-CH" sz="2400" kern="1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Calibri"/>
                <a:cs typeface="+mn-cs"/>
              </a:rPr>
              <a:t>partenaires</a:t>
            </a:r>
            <a:r>
              <a:rPr lang="de-CH" sz="2400" kern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Calibri"/>
                <a:cs typeface="+mn-cs"/>
              </a:rPr>
              <a:t> et nos </a:t>
            </a:r>
            <a:r>
              <a:rPr lang="de-CH" sz="2400" kern="1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Calibri"/>
                <a:cs typeface="+mn-cs"/>
              </a:rPr>
              <a:t>sponsors</a:t>
            </a:r>
            <a:endParaRPr lang="de-CH" sz="2400" kern="12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+mn-lt"/>
              <a:ea typeface="Calibri"/>
              <a:cs typeface="+mn-cs"/>
            </a:endParaRPr>
          </a:p>
          <a:p>
            <a:pPr algn="ctr"/>
            <a:endParaRPr lang="de-D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" name="Gruppieren 1"/>
          <p:cNvGrpSpPr/>
          <p:nvPr userDrawn="1"/>
        </p:nvGrpSpPr>
        <p:grpSpPr>
          <a:xfrm>
            <a:off x="685800" y="5889481"/>
            <a:ext cx="7778113" cy="632379"/>
            <a:chOff x="685800" y="5889481"/>
            <a:chExt cx="7778113" cy="632379"/>
          </a:xfrm>
        </p:grpSpPr>
        <p:pic>
          <p:nvPicPr>
            <p:cNvPr id="8" name="Grafik 7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416" b="19396"/>
            <a:stretch/>
          </p:blipFill>
          <p:spPr>
            <a:xfrm>
              <a:off x="2139572" y="5921963"/>
              <a:ext cx="2931519" cy="599897"/>
            </a:xfrm>
            <a:prstGeom prst="rect">
              <a:avLst/>
            </a:prstGeom>
          </p:spPr>
        </p:pic>
        <p:pic>
          <p:nvPicPr>
            <p:cNvPr id="9" name="Grafik 8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" y="6057900"/>
              <a:ext cx="1444128" cy="432422"/>
            </a:xfrm>
            <a:prstGeom prst="rect">
              <a:avLst/>
            </a:prstGeom>
          </p:spPr>
        </p:pic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1825" y="5889481"/>
              <a:ext cx="1482088" cy="625687"/>
            </a:xfrm>
            <a:prstGeom prst="rect">
              <a:avLst/>
            </a:prstGeom>
          </p:spPr>
        </p:pic>
        <p:pic>
          <p:nvPicPr>
            <p:cNvPr id="14" name="Grafik 13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026" y="5921963"/>
              <a:ext cx="1497395" cy="5969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6621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  <p15:guide id="2" orient="horz" pos="40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dirty="0"/>
              <a:t>Titel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F6C6-4EB5-42CD-8649-8CDA53F9B1BE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0158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CH" dirty="0"/>
              <a:t>Text – erste Ebene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403832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u="none" kern="1200">
          <a:solidFill>
            <a:srgbClr val="DA002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DA0020"/>
        </a:buClr>
        <a:buFont typeface="Arial"/>
        <a:buChar char="•"/>
        <a:defRPr sz="2400" kern="1200" baseline="0">
          <a:solidFill>
            <a:srgbClr val="666666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DA0020"/>
        </a:buClr>
        <a:buFont typeface="Arial"/>
        <a:buChar char="–"/>
        <a:defRPr sz="2400" kern="1200">
          <a:solidFill>
            <a:srgbClr val="666666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DA0020"/>
        </a:buClr>
        <a:buSzPct val="100000"/>
        <a:buFont typeface="Lucida Grande"/>
        <a:buChar char="›"/>
        <a:defRPr sz="2400" kern="1200">
          <a:solidFill>
            <a:srgbClr val="666666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DA0020"/>
        </a:buClr>
        <a:buFont typeface="Wingdings" charset="2"/>
        <a:buChar char="§"/>
        <a:defRPr sz="2000" kern="1200">
          <a:solidFill>
            <a:srgbClr val="666666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DA0020"/>
        </a:buClr>
        <a:buFont typeface="Arial"/>
        <a:buChar char="»"/>
        <a:defRPr sz="20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hyperlink" Target="https://www.volleyball.ch/verband/coronavirus/schutzkonzepte-fuer-volleyball-und-beachvolleyball/" TargetMode="Externa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Swiss Volley – Corona 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0F6C6-4EB5-42CD-8649-8CDA53F9B1BE}" type="slidenum">
              <a:rPr lang="de-CH" smtClean="0"/>
              <a:t>1</a:t>
            </a:fld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07941"/>
          </a:xfrm>
        </p:spPr>
        <p:txBody>
          <a:bodyPr>
            <a:spAutoFit/>
          </a:bodyPr>
          <a:lstStyle/>
          <a:p>
            <a:pPr marL="268288" lvl="0" indent="-268288">
              <a:spcBef>
                <a:spcPts val="0"/>
              </a:spcBef>
              <a:spcAft>
                <a:spcPts val="600"/>
              </a:spcAft>
              <a:buClr>
                <a:srgbClr val="DA0000"/>
              </a:buClr>
            </a:pPr>
            <a:r>
              <a:rPr lang="de-DE" dirty="0"/>
              <a:t>Schutzkonzept Spielbetrieb Volleyball</a:t>
            </a:r>
          </a:p>
          <a:p>
            <a:pPr marL="268288" indent="-268288">
              <a:spcBef>
                <a:spcPts val="0"/>
              </a:spcBef>
              <a:spcAft>
                <a:spcPts val="600"/>
              </a:spcAft>
              <a:buClr>
                <a:srgbClr val="DA0000"/>
              </a:buClr>
            </a:pPr>
            <a:r>
              <a:rPr lang="de-DE" dirty="0"/>
              <a:t>Weisungen zum Schutzkonzept Spielbetrieb Volleyball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685" y="2690706"/>
            <a:ext cx="3551128" cy="396612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437" y="2690706"/>
            <a:ext cx="4368251" cy="184471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Inhaltsplatzhalter 3"/>
          <p:cNvSpPr txBox="1">
            <a:spLocks/>
          </p:cNvSpPr>
          <p:nvPr/>
        </p:nvSpPr>
        <p:spPr>
          <a:xfrm>
            <a:off x="4233672" y="5825835"/>
            <a:ext cx="4103688" cy="830997"/>
          </a:xfrm>
          <a:prstGeom prst="rect">
            <a:avLst/>
          </a:prstGeom>
          <a:solidFill>
            <a:srgbClr val="CCECFF"/>
          </a:solidFill>
        </p:spPr>
        <p:txBody>
          <a:bodyPr vert="horz" wrap="square" lIns="91440" tIns="45720" rIns="91440" bIns="45720" rtlCol="0">
            <a:spAutoFit/>
          </a:bodyPr>
          <a:lstStyle>
            <a:lvl1pPr marL="342000" indent="-342000" algn="l" defTabSz="457200" rtl="0" eaLnBrk="1" latinLnBrk="0" hangingPunct="1">
              <a:spcBef>
                <a:spcPct val="20000"/>
              </a:spcBef>
              <a:buClr>
                <a:srgbClr val="DA0020"/>
              </a:buClr>
              <a:buFont typeface="Arial"/>
              <a:buChar char="•"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DA0020"/>
              </a:buClr>
              <a:buFont typeface="Arial"/>
              <a:buChar char="–"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DA0020"/>
              </a:buClr>
              <a:buSzPct val="100000"/>
              <a:buFont typeface="Lucida Grande"/>
              <a:buChar char="›"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FF0014"/>
              </a:buClr>
              <a:buFont typeface="Wingdings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FF0014"/>
              </a:buClr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rgbClr val="DA0000"/>
              </a:buClr>
              <a:buNone/>
            </a:pPr>
            <a:r>
              <a:rPr lang="de-CH" sz="1600" dirty="0">
                <a:hlinkClick r:id="rId5"/>
              </a:rPr>
              <a:t>https://www.volleyball.ch/verband/coronavirus/schutzkonzepte-fuer-volleyball-und-beachvolleyball/</a:t>
            </a:r>
            <a:r>
              <a:rPr lang="de-CH" sz="1600" dirty="0"/>
              <a:t> </a:t>
            </a:r>
          </a:p>
        </p:txBody>
      </p:sp>
      <p:sp>
        <p:nvSpPr>
          <p:cNvPr id="9" name="Inhaltsplatzhalter 3"/>
          <p:cNvSpPr txBox="1">
            <a:spLocks/>
          </p:cNvSpPr>
          <p:nvPr/>
        </p:nvSpPr>
        <p:spPr>
          <a:xfrm>
            <a:off x="4307436" y="4722926"/>
            <a:ext cx="4368251" cy="338554"/>
          </a:xfrm>
          <a:prstGeom prst="rect">
            <a:avLst/>
          </a:prstGeom>
          <a:solidFill>
            <a:srgbClr val="CCECFF"/>
          </a:solidFill>
        </p:spPr>
        <p:txBody>
          <a:bodyPr vert="horz" wrap="square" lIns="91440" tIns="45720" rIns="91440" bIns="45720" rtlCol="0">
            <a:spAutoFit/>
          </a:bodyPr>
          <a:lstStyle>
            <a:lvl1pPr marL="342000" indent="-342000" algn="l" defTabSz="457200" rtl="0" eaLnBrk="1" latinLnBrk="0" hangingPunct="1">
              <a:spcBef>
                <a:spcPct val="20000"/>
              </a:spcBef>
              <a:buClr>
                <a:srgbClr val="DA0020"/>
              </a:buClr>
              <a:buFont typeface="Arial"/>
              <a:buChar char="•"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DA0020"/>
              </a:buClr>
              <a:buFont typeface="Arial"/>
              <a:buChar char="–"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DA0020"/>
              </a:buClr>
              <a:buSzPct val="100000"/>
              <a:buFont typeface="Lucida Grande"/>
              <a:buChar char="›"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FF0014"/>
              </a:buClr>
              <a:buFont typeface="Wingdings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FF0014"/>
              </a:buClr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rgbClr val="DA0000"/>
              </a:buClr>
              <a:buNone/>
            </a:pPr>
            <a:r>
              <a:rPr lang="de-CH" sz="1600" dirty="0"/>
              <a:t>(folgt)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505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/>
              <a:t>Swiss Volley – Corona</a:t>
            </a:r>
            <a:br>
              <a:rPr lang="de-CH" dirty="0"/>
            </a:br>
            <a:r>
              <a:rPr lang="de-CH" dirty="0"/>
              <a:t>Schutzkonzept Spielbetrieb Volleyball 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0F6C6-4EB5-42CD-8649-8CDA53F9B1BE}" type="slidenum">
              <a:rPr lang="de-CH" smtClean="0"/>
              <a:t>2</a:t>
            </a:fld>
            <a:endParaRPr lang="de-CH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685" y="1808163"/>
            <a:ext cx="3551128" cy="484866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4560" y="1808163"/>
            <a:ext cx="3551128" cy="4827512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Pfeil nach rechts 3"/>
          <p:cNvSpPr/>
          <p:nvPr/>
        </p:nvSpPr>
        <p:spPr>
          <a:xfrm>
            <a:off x="4289878" y="4114800"/>
            <a:ext cx="711890" cy="356616"/>
          </a:xfrm>
          <a:prstGeom prst="rightArrow">
            <a:avLst>
              <a:gd name="adj1" fmla="val 46774"/>
              <a:gd name="adj2" fmla="val 9359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022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Swiss Volley – Corona</a:t>
            </a:r>
            <a:br>
              <a:rPr lang="de-CH" dirty="0"/>
            </a:br>
            <a:r>
              <a:rPr lang="de-CH" dirty="0"/>
              <a:t>Weisungen zum Schutzkonzept Spielbetrieb VB 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0F6C6-4EB5-42CD-8649-8CDA53F9B1BE}" type="slidenum">
              <a:rPr lang="de-CH" smtClean="0"/>
              <a:t>3</a:t>
            </a:fld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92881"/>
          </a:xfrm>
        </p:spPr>
        <p:txBody>
          <a:bodyPr>
            <a:spAutoFit/>
          </a:bodyPr>
          <a:lstStyle/>
          <a:p>
            <a:pPr marL="268288" indent="-268288">
              <a:spcBef>
                <a:spcPts val="0"/>
              </a:spcBef>
              <a:spcAft>
                <a:spcPts val="600"/>
              </a:spcAft>
              <a:buClr>
                <a:srgbClr val="DA0000"/>
              </a:buClr>
            </a:pPr>
            <a:r>
              <a:rPr lang="de-DE" dirty="0"/>
              <a:t>Spielberechtigung Junioren</a:t>
            </a:r>
          </a:p>
          <a:p>
            <a:pPr marL="268288" indent="-268288">
              <a:spcBef>
                <a:spcPts val="0"/>
              </a:spcBef>
              <a:spcAft>
                <a:spcPts val="200"/>
              </a:spcAft>
              <a:buClr>
                <a:srgbClr val="DA0000"/>
              </a:buClr>
            </a:pPr>
            <a:r>
              <a:rPr lang="de-DE" dirty="0"/>
              <a:t>Spielprotokoll</a:t>
            </a:r>
          </a:p>
          <a:p>
            <a:pPr marL="630238" lvl="1" indent="-230188">
              <a:spcBef>
                <a:spcPts val="0"/>
              </a:spcBef>
              <a:spcAft>
                <a:spcPts val="200"/>
              </a:spcAft>
              <a:buClr>
                <a:srgbClr val="DA0000"/>
              </a:buClr>
              <a:buFont typeface="Calibri" panose="020F0502020204030204" pitchFamily="34" charset="0"/>
              <a:buChar char="-"/>
            </a:pPr>
            <a:r>
              <a:rPr lang="de-DE" dirty="0"/>
              <a:t>Mannschaftspräsentation</a:t>
            </a:r>
          </a:p>
          <a:p>
            <a:pPr marL="630238" lvl="1" indent="-230188">
              <a:spcBef>
                <a:spcPts val="0"/>
              </a:spcBef>
              <a:spcAft>
                <a:spcPts val="200"/>
              </a:spcAft>
              <a:buClr>
                <a:srgbClr val="DA0000"/>
              </a:buClr>
              <a:buFont typeface="Calibri" panose="020F0502020204030204" pitchFamily="34" charset="0"/>
              <a:buChar char="-"/>
            </a:pPr>
            <a:r>
              <a:rPr lang="de-DE" dirty="0"/>
              <a:t>Seitenwechsel</a:t>
            </a:r>
          </a:p>
          <a:p>
            <a:pPr marL="630238" lvl="1" indent="-230188">
              <a:spcBef>
                <a:spcPts val="0"/>
              </a:spcBef>
              <a:spcAft>
                <a:spcPts val="600"/>
              </a:spcAft>
              <a:buClr>
                <a:srgbClr val="DA0000"/>
              </a:buClr>
              <a:buFont typeface="Calibri" panose="020F0502020204030204" pitchFamily="34" charset="0"/>
              <a:buChar char="-"/>
            </a:pPr>
            <a:r>
              <a:rPr lang="de-DE" dirty="0"/>
              <a:t>'Verabschiedung'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7437" y="3038178"/>
            <a:ext cx="4368251" cy="184471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Inhaltsplatzhalter 3"/>
          <p:cNvSpPr txBox="1">
            <a:spLocks/>
          </p:cNvSpPr>
          <p:nvPr/>
        </p:nvSpPr>
        <p:spPr>
          <a:xfrm>
            <a:off x="4307436" y="5070398"/>
            <a:ext cx="4368251" cy="338554"/>
          </a:xfrm>
          <a:prstGeom prst="rect">
            <a:avLst/>
          </a:prstGeom>
          <a:solidFill>
            <a:srgbClr val="CCECFF"/>
          </a:solidFill>
        </p:spPr>
        <p:txBody>
          <a:bodyPr vert="horz" wrap="square" lIns="91440" tIns="45720" rIns="91440" bIns="45720" rtlCol="0">
            <a:spAutoFit/>
          </a:bodyPr>
          <a:lstStyle>
            <a:lvl1pPr marL="342000" indent="-342000" algn="l" defTabSz="457200" rtl="0" eaLnBrk="1" latinLnBrk="0" hangingPunct="1">
              <a:spcBef>
                <a:spcPct val="20000"/>
              </a:spcBef>
              <a:buClr>
                <a:srgbClr val="DA0020"/>
              </a:buClr>
              <a:buFont typeface="Arial"/>
              <a:buChar char="•"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DA0020"/>
              </a:buClr>
              <a:buFont typeface="Arial"/>
              <a:buChar char="–"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DA0020"/>
              </a:buClr>
              <a:buSzPct val="100000"/>
              <a:buFont typeface="Lucida Grande"/>
              <a:buChar char="›"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FF0014"/>
              </a:buClr>
              <a:buFont typeface="Wingdings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FF0014"/>
              </a:buClr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rgbClr val="DA0000"/>
              </a:buClr>
              <a:buNone/>
            </a:pPr>
            <a:r>
              <a:rPr lang="de-CH" sz="1600" dirty="0"/>
              <a:t>(folgt)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33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Swiss Volley – Corona</a:t>
            </a:r>
            <a:br>
              <a:rPr lang="de-CH" dirty="0"/>
            </a:br>
            <a:r>
              <a:rPr lang="de-CH" dirty="0"/>
              <a:t>Weisungen zum Schutzkonzept Spielbetrieb VB 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0F6C6-4EB5-42CD-8649-8CDA53F9B1BE}" type="slidenum">
              <a:rPr lang="de-CH" smtClean="0"/>
              <a:t>4</a:t>
            </a:fld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54217"/>
          </a:xfrm>
        </p:spPr>
        <p:txBody>
          <a:bodyPr>
            <a:spAutoFit/>
          </a:bodyPr>
          <a:lstStyle/>
          <a:p>
            <a:pPr marL="268288" indent="-268288">
              <a:spcBef>
                <a:spcPts val="0"/>
              </a:spcBef>
              <a:spcAft>
                <a:spcPts val="600"/>
              </a:spcAft>
              <a:buClr>
                <a:srgbClr val="DA0000"/>
              </a:buClr>
            </a:pPr>
            <a:r>
              <a:rPr lang="de-DE" dirty="0"/>
              <a:t>…</a:t>
            </a:r>
          </a:p>
          <a:p>
            <a:pPr marL="268288" indent="-268288">
              <a:spcBef>
                <a:spcPts val="0"/>
              </a:spcBef>
              <a:spcAft>
                <a:spcPts val="600"/>
              </a:spcAft>
              <a:buClr>
                <a:srgbClr val="DA0000"/>
              </a:buClr>
            </a:pPr>
            <a:r>
              <a:rPr lang="de-DE" dirty="0"/>
              <a:t>Spielprotokoll</a:t>
            </a:r>
          </a:p>
          <a:p>
            <a:pPr marL="268288" indent="-268288">
              <a:spcBef>
                <a:spcPts val="0"/>
              </a:spcBef>
              <a:spcAft>
                <a:spcPts val="600"/>
              </a:spcAft>
              <a:buClr>
                <a:srgbClr val="DA0000"/>
              </a:buClr>
            </a:pPr>
            <a:r>
              <a:rPr lang="de-DE" dirty="0"/>
              <a:t>…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7531" y="1600201"/>
            <a:ext cx="4956048" cy="5205197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59EDA44-4F5A-442D-8B35-6DB79BE61DF8}"/>
              </a:ext>
            </a:extLst>
          </p:cNvPr>
          <p:cNvSpPr txBox="1"/>
          <p:nvPr/>
        </p:nvSpPr>
        <p:spPr>
          <a:xfrm>
            <a:off x="457200" y="1541111"/>
            <a:ext cx="8118630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CH" sz="1600" b="1" dirty="0"/>
              <a:t>Spielprotokoll</a:t>
            </a:r>
          </a:p>
          <a:p>
            <a:pPr marL="285750" indent="-285750">
              <a:buFontTx/>
              <a:buChar char="-"/>
            </a:pPr>
            <a:r>
              <a:rPr lang="de-CH" sz="1600" dirty="0"/>
              <a:t>Kein Handshake/Faustschlag zwischen Teams und den Schiedsrichter/innen</a:t>
            </a:r>
          </a:p>
          <a:p>
            <a:pPr marL="285750" indent="-285750">
              <a:buFontTx/>
              <a:buChar char="-"/>
            </a:pPr>
            <a:r>
              <a:rPr lang="de-CH" sz="1600" dirty="0"/>
              <a:t>Distanzregel einhalten</a:t>
            </a:r>
          </a:p>
          <a:p>
            <a:pPr marL="285750" indent="-285750">
              <a:buFontTx/>
              <a:buChar char="-"/>
            </a:pPr>
            <a:endParaRPr lang="de-CH" sz="1600" dirty="0"/>
          </a:p>
          <a:p>
            <a:r>
              <a:rPr lang="de-CH" sz="1600" b="1" dirty="0"/>
              <a:t>Aufstellung vor dem Spiel bei H-3</a:t>
            </a:r>
          </a:p>
          <a:p>
            <a:pPr marL="285750" indent="-285750">
              <a:buFontTx/>
              <a:buChar char="-"/>
            </a:pPr>
            <a:r>
              <a:rPr lang="de-CH" sz="1600" dirty="0"/>
              <a:t>Abweichung zur Teampräsentation vor </a:t>
            </a:r>
            <a:r>
              <a:rPr lang="de-CH" sz="1600" dirty="0" err="1"/>
              <a:t>Covid</a:t>
            </a:r>
            <a:r>
              <a:rPr lang="de-CH" sz="1600" dirty="0"/>
              <a:t> 19</a:t>
            </a:r>
          </a:p>
          <a:p>
            <a:pPr marL="285750" indent="-285750">
              <a:buFontTx/>
              <a:buChar char="-"/>
            </a:pPr>
            <a:r>
              <a:rPr lang="de-CH" sz="1600" dirty="0"/>
              <a:t>Teams stellen sich auf der Grundlinie auf und die Schiedsrichter bleiben beim Schreibertisch (Abweichung 1. Liga, Analog VR von Swiss Volley)</a:t>
            </a:r>
          </a:p>
          <a:p>
            <a:pPr marL="285750" indent="-285750">
              <a:buFontTx/>
              <a:buChar char="-"/>
            </a:pPr>
            <a:r>
              <a:rPr lang="de-CH" sz="1600" dirty="0"/>
              <a:t>1. Schiedsrichter </a:t>
            </a:r>
            <a:r>
              <a:rPr lang="de-CH" sz="1600" dirty="0" err="1"/>
              <a:t>pfeifft</a:t>
            </a:r>
            <a:r>
              <a:rPr lang="de-CH" sz="1600" dirty="0"/>
              <a:t> und Mannschaften machen ihren Mannschaftsruf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EF03D8D-E194-4E26-95E7-442A339C94AC}"/>
              </a:ext>
            </a:extLst>
          </p:cNvPr>
          <p:cNvSpPr txBox="1"/>
          <p:nvPr/>
        </p:nvSpPr>
        <p:spPr>
          <a:xfrm>
            <a:off x="457200" y="4232053"/>
            <a:ext cx="323591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1600" b="1" dirty="0"/>
              <a:t>Aufstellung nach dem Spiel</a:t>
            </a:r>
          </a:p>
          <a:p>
            <a:pPr marL="285750" indent="-285750">
              <a:buFontTx/>
              <a:buChar char="-"/>
            </a:pPr>
            <a:r>
              <a:rPr lang="de-CH" sz="1600" dirty="0"/>
              <a:t>Teams stellen sich auf der Grundlinie auf, Schiedsrichter auf der Seite des 1. Schiedsrichters</a:t>
            </a:r>
          </a:p>
          <a:p>
            <a:pPr marL="285750" indent="-285750">
              <a:buFontTx/>
              <a:buChar char="-"/>
            </a:pPr>
            <a:r>
              <a:rPr lang="de-CH" sz="1600" dirty="0"/>
              <a:t>Die Teams bedanken sich beim Gegner und den Schiedsrichtern mit klatschen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532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Swiss Volley – Corona</a:t>
            </a:r>
            <a:br>
              <a:rPr lang="de-CH" dirty="0"/>
            </a:br>
            <a:r>
              <a:rPr lang="de-CH" dirty="0"/>
              <a:t>Weisungen zum Schutzkonzept Spielbetrieb VB 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0F6C6-4EB5-42CD-8649-8CDA53F9B1BE}" type="slidenum">
              <a:rPr lang="de-CH" smtClean="0"/>
              <a:t>5</a:t>
            </a:fld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54217"/>
          </a:xfrm>
        </p:spPr>
        <p:txBody>
          <a:bodyPr>
            <a:spAutoFit/>
          </a:bodyPr>
          <a:lstStyle/>
          <a:p>
            <a:pPr marL="268288" indent="-268288">
              <a:spcBef>
                <a:spcPts val="0"/>
              </a:spcBef>
              <a:spcAft>
                <a:spcPts val="600"/>
              </a:spcAft>
              <a:buClr>
                <a:srgbClr val="DA0000"/>
              </a:buClr>
            </a:pPr>
            <a:r>
              <a:rPr lang="de-DE" dirty="0"/>
              <a:t>…</a:t>
            </a:r>
          </a:p>
          <a:p>
            <a:pPr marL="268288" indent="-268288">
              <a:spcBef>
                <a:spcPts val="0"/>
              </a:spcBef>
              <a:spcAft>
                <a:spcPts val="600"/>
              </a:spcAft>
              <a:buClr>
                <a:srgbClr val="DA0000"/>
              </a:buClr>
            </a:pPr>
            <a:r>
              <a:rPr lang="de-DE" dirty="0"/>
              <a:t>Spielprotokoll</a:t>
            </a:r>
          </a:p>
          <a:p>
            <a:pPr marL="268288" indent="-268288">
              <a:spcBef>
                <a:spcPts val="0"/>
              </a:spcBef>
              <a:spcAft>
                <a:spcPts val="600"/>
              </a:spcAft>
              <a:buClr>
                <a:srgbClr val="DA0000"/>
              </a:buClr>
            </a:pPr>
            <a:r>
              <a:rPr lang="de-DE" dirty="0"/>
              <a:t>…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59EDA44-4F5A-442D-8B35-6DB79BE61DF8}"/>
              </a:ext>
            </a:extLst>
          </p:cNvPr>
          <p:cNvSpPr txBox="1"/>
          <p:nvPr/>
        </p:nvSpPr>
        <p:spPr>
          <a:xfrm>
            <a:off x="457200" y="1541111"/>
            <a:ext cx="8118630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CH" sz="1600" b="1" dirty="0"/>
              <a:t>Schreiber und Schreiber Assistent</a:t>
            </a:r>
          </a:p>
          <a:p>
            <a:pPr marL="285750" indent="-285750">
              <a:buFontTx/>
              <a:buChar char="-"/>
            </a:pPr>
            <a:r>
              <a:rPr lang="de-CH" sz="1600" dirty="0"/>
              <a:t>Der Schreiber und der Assistent tragen die Schutzmaske</a:t>
            </a:r>
          </a:p>
          <a:p>
            <a:pPr marL="285750" indent="-285750">
              <a:buFontTx/>
              <a:buChar char="-"/>
            </a:pPr>
            <a:endParaRPr lang="de-CH" sz="1600" dirty="0"/>
          </a:p>
          <a:p>
            <a:r>
              <a:rPr lang="de-CH" sz="1600" b="1" dirty="0"/>
              <a:t>Keine Maske müssen tragen </a:t>
            </a:r>
          </a:p>
          <a:p>
            <a:pPr marL="285750" indent="-285750">
              <a:buFontTx/>
              <a:buChar char="-"/>
            </a:pPr>
            <a:r>
              <a:rPr lang="de-CH" sz="1600" dirty="0"/>
              <a:t>Spieler auf dem Feld und in der Aufwärmzone</a:t>
            </a:r>
          </a:p>
          <a:p>
            <a:pPr marL="285750" indent="-285750">
              <a:buFontTx/>
              <a:buChar char="-"/>
            </a:pPr>
            <a:r>
              <a:rPr lang="de-CH" sz="1600" dirty="0"/>
              <a:t>Coaches</a:t>
            </a:r>
          </a:p>
          <a:p>
            <a:pPr marL="285750" indent="-285750">
              <a:buFontTx/>
              <a:buChar char="-"/>
            </a:pPr>
            <a:r>
              <a:rPr lang="de-CH" sz="1600" dirty="0"/>
              <a:t>Schiedsrichter, </a:t>
            </a:r>
          </a:p>
          <a:p>
            <a:r>
              <a:rPr lang="de-CH" sz="1600" dirty="0"/>
              <a:t>      wenn Sie sich auf dem Spielfeld befinden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EF03D8D-E194-4E26-95E7-442A339C94AC}"/>
              </a:ext>
            </a:extLst>
          </p:cNvPr>
          <p:cNvSpPr txBox="1"/>
          <p:nvPr/>
        </p:nvSpPr>
        <p:spPr>
          <a:xfrm>
            <a:off x="457200" y="3744847"/>
            <a:ext cx="81186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1600" b="1" dirty="0">
                <a:solidFill>
                  <a:srgbClr val="FF0000"/>
                </a:solidFill>
              </a:rPr>
              <a:t>Bälle und Netze müssen gemäss BAG nicht desinfiziert werden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5D83DFB-2D0B-46FC-BAC6-5839B0471A9D}"/>
              </a:ext>
            </a:extLst>
          </p:cNvPr>
          <p:cNvSpPr txBox="1"/>
          <p:nvPr/>
        </p:nvSpPr>
        <p:spPr>
          <a:xfrm>
            <a:off x="457200" y="5146353"/>
            <a:ext cx="81186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1600" b="1" dirty="0">
                <a:solidFill>
                  <a:srgbClr val="FF0000"/>
                </a:solidFill>
              </a:rPr>
              <a:t>Das Einhalten des Schutzkonzeptes ist Sache der Vereine, nicht die der Schiedsrichter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26C33CE-4FD2-40C5-9D2C-3F97DCC94598}"/>
              </a:ext>
            </a:extLst>
          </p:cNvPr>
          <p:cNvSpPr txBox="1"/>
          <p:nvPr/>
        </p:nvSpPr>
        <p:spPr>
          <a:xfrm>
            <a:off x="457200" y="4339062"/>
            <a:ext cx="81186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1600" dirty="0"/>
              <a:t>Jeder Spieler sollte seine eigene Trinkflasche und ein eigenes Schweisstuch haben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842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wissVolley_Corporate_ppt-Master">
  <a:themeElements>
    <a:clrScheme name="Benutzerdefiniert 6">
      <a:dk1>
        <a:srgbClr val="000000"/>
      </a:dk1>
      <a:lt1>
        <a:srgbClr val="FFFFFF"/>
      </a:lt1>
      <a:dk2>
        <a:srgbClr val="9397A1"/>
      </a:dk2>
      <a:lt2>
        <a:srgbClr val="FF0033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42C7"/>
      </a:hlink>
      <a:folHlink>
        <a:srgbClr val="0042C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2" id="{18C3D0AD-54FB-48D3-AFFE-5BB7EB6B88C1}" vid="{1BFD516B-A9C7-4647-AB28-4DFBC8BA7A7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ZK2019_ppt-01_Administratives-d_2019-09-21</Template>
  <TotalTime>0</TotalTime>
  <Words>247</Words>
  <Application>Microsoft Office PowerPoint</Application>
  <PresentationFormat>Bildschirmpräsentation (4:3)</PresentationFormat>
  <Paragraphs>48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Lucida Grande</vt:lpstr>
      <vt:lpstr>Wingdings</vt:lpstr>
      <vt:lpstr>SwissVolley_Corporate_ppt-Master</vt:lpstr>
      <vt:lpstr>Swiss Volley – Corona </vt:lpstr>
      <vt:lpstr>Swiss Volley – Corona Schutzkonzept Spielbetrieb Volleyball </vt:lpstr>
      <vt:lpstr>Swiss Volley – Corona Weisungen zum Schutzkonzept Spielbetrieb VB </vt:lpstr>
      <vt:lpstr>Swiss Volley – Corona Weisungen zum Schutzkonzept Spielbetrieb VB </vt:lpstr>
      <vt:lpstr>Swiss Volley – Corona Weisungen zum Schutzkonzept Spielbetrieb VB </vt:lpstr>
    </vt:vector>
  </TitlesOfParts>
  <Company>FUB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 Christian HKA</dc:creator>
  <cp:lastModifiedBy>SVRZ</cp:lastModifiedBy>
  <cp:revision>114</cp:revision>
  <cp:lastPrinted>2019-09-21T08:28:39Z</cp:lastPrinted>
  <dcterms:created xsi:type="dcterms:W3CDTF">2019-09-19T16:00:20Z</dcterms:created>
  <dcterms:modified xsi:type="dcterms:W3CDTF">2020-09-30T18:58:44Z</dcterms:modified>
</cp:coreProperties>
</file>